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Josefin Sans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/jKqtr3VdXywoxdfny3AYyr8h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bold.fntdata"/><Relationship Id="rId13" Type="http://schemas.openxmlformats.org/officeDocument/2006/relationships/font" Target="fonts/Montserrat-bold.fntdata"/><Relationship Id="rId24" Type="http://customschemas.google.com/relationships/presentationmetadata" Target="metadata"/><Relationship Id="rId12" Type="http://schemas.openxmlformats.org/officeDocument/2006/relationships/font" Target="fonts/Montserra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JosefinSans-bold.fntdata"/><Relationship Id="rId16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19" Type="http://schemas.openxmlformats.org/officeDocument/2006/relationships/font" Target="fonts/JosefinSans-boldItalic.fntdata"/><Relationship Id="rId6" Type="http://schemas.openxmlformats.org/officeDocument/2006/relationships/slide" Target="slides/slide2.xml"/><Relationship Id="rId18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1a24dc129c_5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1a24dc129c_5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a24dc129c_5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1a24dc129c_5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a24dc129c_5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a24dc129c_5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24dc129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a24dc129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/>
          <p:nvPr/>
        </p:nvSpPr>
        <p:spPr>
          <a:xfrm>
            <a:off x="2709968" y="0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"/>
          <p:cNvSpPr/>
          <p:nvPr/>
        </p:nvSpPr>
        <p:spPr>
          <a:xfrm>
            <a:off x="3535716" y="1862938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"/>
          <p:cNvSpPr/>
          <p:nvPr/>
        </p:nvSpPr>
        <p:spPr>
          <a:xfrm>
            <a:off x="0" y="4042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"/>
          <p:cNvSpPr/>
          <p:nvPr/>
        </p:nvSpPr>
        <p:spPr>
          <a:xfrm>
            <a:off x="0" y="0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"/>
          <p:cNvSpPr txBox="1"/>
          <p:nvPr>
            <p:ph type="ctrTitle"/>
          </p:nvPr>
        </p:nvSpPr>
        <p:spPr>
          <a:xfrm>
            <a:off x="720000" y="1683965"/>
            <a:ext cx="50457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6205575" y="3547225"/>
            <a:ext cx="2215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6"/>
          <p:cNvSpPr txBox="1"/>
          <p:nvPr>
            <p:ph type="title"/>
          </p:nvPr>
        </p:nvSpPr>
        <p:spPr>
          <a:xfrm>
            <a:off x="720000" y="445025"/>
            <a:ext cx="77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720000" y="1152475"/>
            <a:ext cx="77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bel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1a24dc129c_2_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11a24dc129c_2_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g11a24dc129c_2_8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11a24dc129c_2_8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1a24dc129c_2_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720000" y="1683972"/>
            <a:ext cx="5045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Safe&amp;Go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oogle Shape;40;p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1" name="Google Shape;41;p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"/>
          <p:cNvSpPr txBox="1"/>
          <p:nvPr>
            <p:ph idx="1" type="subTitle"/>
          </p:nvPr>
        </p:nvSpPr>
        <p:spPr>
          <a:xfrm>
            <a:off x="720000" y="540000"/>
            <a:ext cx="207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Sihan Wang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Xinuan Xing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Loris de Lamper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Beau Delfosse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" name="Google Shape;46;p1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"/>
          <p:cNvSpPr txBox="1"/>
          <p:nvPr>
            <p:ph idx="1" type="subTitle"/>
          </p:nvPr>
        </p:nvSpPr>
        <p:spPr>
          <a:xfrm>
            <a:off x="649650" y="3374050"/>
            <a:ext cx="2215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 39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15th March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a24dc129c_5_188"/>
          <p:cNvSpPr txBox="1"/>
          <p:nvPr>
            <p:ph idx="4294967295" type="title"/>
          </p:nvPr>
        </p:nvSpPr>
        <p:spPr>
          <a:xfrm>
            <a:off x="571250" y="289544"/>
            <a:ext cx="7886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Concept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g11a24dc129c_5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25" y="926150"/>
            <a:ext cx="8556925" cy="18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11a24dc129c_5_188"/>
          <p:cNvSpPr txBox="1"/>
          <p:nvPr/>
        </p:nvSpPr>
        <p:spPr>
          <a:xfrm>
            <a:off x="627650" y="2510525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5" name="Google Shape;55;g11a24dc129c_5_188"/>
          <p:cNvSpPr txBox="1"/>
          <p:nvPr/>
        </p:nvSpPr>
        <p:spPr>
          <a:xfrm>
            <a:off x="627650" y="3091300"/>
            <a:ext cx="2717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Easy procedure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Safety and </a:t>
            </a:r>
            <a:r>
              <a:rPr lang="en" sz="1600">
                <a:solidFill>
                  <a:schemeClr val="lt1"/>
                </a:solidFill>
              </a:rPr>
              <a:t>hygiene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Quick collection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24/7 </a:t>
            </a:r>
            <a:r>
              <a:rPr lang="en" sz="1600">
                <a:solidFill>
                  <a:schemeClr val="lt1"/>
                </a:solidFill>
              </a:rPr>
              <a:t>availability</a:t>
            </a:r>
            <a:r>
              <a:rPr lang="en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Multiple location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a24dc129c_5_88"/>
          <p:cNvSpPr txBox="1"/>
          <p:nvPr/>
        </p:nvSpPr>
        <p:spPr>
          <a:xfrm>
            <a:off x="1557925" y="693680"/>
            <a:ext cx="5284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1"/>
                </a:solidFill>
              </a:rPr>
              <a:t>Customer Concern Highlights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61" name="Google Shape;61;g11a24dc129c_5_88"/>
          <p:cNvSpPr txBox="1"/>
          <p:nvPr/>
        </p:nvSpPr>
        <p:spPr>
          <a:xfrm>
            <a:off x="1324304" y="1505607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g11a24dc129c_5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973" y="576351"/>
            <a:ext cx="657927" cy="657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g11a24dc129c_5_88"/>
          <p:cNvGrpSpPr/>
          <p:nvPr/>
        </p:nvGrpSpPr>
        <p:grpSpPr>
          <a:xfrm>
            <a:off x="464500" y="1577750"/>
            <a:ext cx="3842201" cy="2371801"/>
            <a:chOff x="1219193" y="3486193"/>
            <a:chExt cx="4394100" cy="3162402"/>
          </a:xfrm>
        </p:grpSpPr>
        <p:sp>
          <p:nvSpPr>
            <p:cNvPr id="64" name="Google Shape;64;g11a24dc129c_5_88"/>
            <p:cNvSpPr txBox="1"/>
            <p:nvPr/>
          </p:nvSpPr>
          <p:spPr>
            <a:xfrm>
              <a:off x="1240220" y="4171644"/>
              <a:ext cx="3132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On-time delivery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65" name="Google Shape;65;g11a24dc129c_5_88"/>
            <p:cNvSpPr txBox="1"/>
            <p:nvPr/>
          </p:nvSpPr>
          <p:spPr>
            <a:xfrm>
              <a:off x="1219200" y="6227995"/>
              <a:ext cx="2985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Off-hour Shopping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66" name="Google Shape;66;g11a24dc129c_5_88"/>
            <p:cNvSpPr txBox="1"/>
            <p:nvPr/>
          </p:nvSpPr>
          <p:spPr>
            <a:xfrm>
              <a:off x="1219193" y="3486193"/>
              <a:ext cx="3834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Freshness and Food Quality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67" name="Google Shape;67;g11a24dc129c_5_88"/>
            <p:cNvSpPr txBox="1"/>
            <p:nvPr/>
          </p:nvSpPr>
          <p:spPr>
            <a:xfrm>
              <a:off x="1219193" y="4857093"/>
              <a:ext cx="43941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Environmentally Friendly Packaging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68" name="Google Shape;68;g11a24dc129c_5_88"/>
            <p:cNvSpPr txBox="1"/>
            <p:nvPr/>
          </p:nvSpPr>
          <p:spPr>
            <a:xfrm>
              <a:off x="1240207" y="5542560"/>
              <a:ext cx="34188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Limiting Social Interaction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69" name="Google Shape;69;g11a24dc129c_5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8825" y="1505612"/>
            <a:ext cx="4560752" cy="25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720000" y="445025"/>
            <a:ext cx="77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Partnership - BringMe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720000" y="1152475"/>
            <a:ext cx="4635771" cy="1523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1714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 bringme Box: smart parcel locker</a:t>
            </a:r>
            <a:endParaRPr sz="1600"/>
          </a:p>
          <a:p>
            <a:pPr indent="-203200" lvl="0" marL="1714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App integration </a:t>
            </a:r>
            <a:endParaRPr sz="1600"/>
          </a:p>
          <a:p>
            <a:pPr indent="-203200" lvl="0" marL="1714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Option: Acquiring own safe lockers</a:t>
            </a:r>
            <a:endParaRPr sz="1600"/>
          </a:p>
          <a:p>
            <a:pPr indent="-203200" lvl="0" marL="1714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80% of the material is of circular origin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6" name="Google Shape;76;p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77" name="Google Shape;77;p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fbeelding met tekst, vloer, zwart&#10;&#10;Automatisch gegenereerde beschrijving"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2694059"/>
            <a:ext cx="4017450" cy="199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tekst, binnen, venster&#10;&#10;Automatisch gegenereerde beschrijving" id="82" name="Google Shape;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450" y="2686600"/>
            <a:ext cx="2163618" cy="19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a24dc129c_5_205"/>
          <p:cNvSpPr txBox="1"/>
          <p:nvPr>
            <p:ph idx="4294967295" type="title"/>
          </p:nvPr>
        </p:nvSpPr>
        <p:spPr>
          <a:xfrm>
            <a:off x="628650" y="281519"/>
            <a:ext cx="7886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Sustainability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11a24dc129c_5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00" y="990312"/>
            <a:ext cx="1714450" cy="17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1a24dc129c_5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762" y="970287"/>
            <a:ext cx="1754475" cy="17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1a24dc129c_5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125" y="990312"/>
            <a:ext cx="1714450" cy="17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1a24dc129c_5_205"/>
          <p:cNvSpPr txBox="1"/>
          <p:nvPr/>
        </p:nvSpPr>
        <p:spPr>
          <a:xfrm>
            <a:off x="818300" y="3068600"/>
            <a:ext cx="26004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Reusable packaging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Waste reduction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Minimal packaging 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2" name="Google Shape;92;g11a24dc129c_5_205"/>
          <p:cNvSpPr txBox="1"/>
          <p:nvPr/>
        </p:nvSpPr>
        <p:spPr>
          <a:xfrm flipH="1">
            <a:off x="3449425" y="3036350"/>
            <a:ext cx="29223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Lower develoption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Shorter distance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Service cost reduction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Colruyt spin-off integration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3" name="Google Shape;93;g11a24dc129c_5_205"/>
          <p:cNvSpPr txBox="1"/>
          <p:nvPr/>
        </p:nvSpPr>
        <p:spPr>
          <a:xfrm flipH="1">
            <a:off x="6402450" y="3068600"/>
            <a:ext cx="26811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Time reduction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Longer order storage time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Multiple collection location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721500" y="383800"/>
            <a:ext cx="77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Financial advantages 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513325" y="1190750"/>
            <a:ext cx="77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</a:pPr>
            <a:r>
              <a:rPr lang="en" sz="1600"/>
              <a:t>Expansion cost  &lt; Collect&amp;Go stores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existing smart parcel lockers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</a:pPr>
            <a:r>
              <a:rPr lang="en" sz="1600"/>
              <a:t>Less employees needed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</a:pPr>
            <a:r>
              <a:rPr lang="en" sz="1600"/>
              <a:t>Digitalization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 scale test phase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Leasing start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bel"/>
              <a:buNone/>
            </a:pPr>
            <a:r>
              <a:t/>
            </a:r>
            <a:endParaRPr sz="1600"/>
          </a:p>
        </p:txBody>
      </p:sp>
      <p:pic>
        <p:nvPicPr>
          <p:cNvPr descr="Afbeelding met kaart&#10;&#10;Automatisch gegenereerde beschrijving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375" y="1152476"/>
            <a:ext cx="3533627" cy="1939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" name="Google Shape;101;p3"/>
          <p:cNvCxnSpPr/>
          <p:nvPr/>
        </p:nvCxnSpPr>
        <p:spPr>
          <a:xfrm flipH="1" rot="10800000">
            <a:off x="5641850" y="2126900"/>
            <a:ext cx="462600" cy="17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3"/>
          <p:cNvCxnSpPr/>
          <p:nvPr/>
        </p:nvCxnSpPr>
        <p:spPr>
          <a:xfrm>
            <a:off x="5664050" y="2304800"/>
            <a:ext cx="418200" cy="7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a24dc129c_3_15"/>
          <p:cNvSpPr txBox="1"/>
          <p:nvPr>
            <p:ph type="title"/>
          </p:nvPr>
        </p:nvSpPr>
        <p:spPr>
          <a:xfrm>
            <a:off x="720000" y="445025"/>
            <a:ext cx="77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Time for Q&amp;A</a:t>
            </a:r>
            <a:endParaRPr sz="2800"/>
          </a:p>
        </p:txBody>
      </p:sp>
      <p:sp>
        <p:nvSpPr>
          <p:cNvPr id="108" name="Google Shape;108;g11a24dc129c_3_15"/>
          <p:cNvSpPr txBox="1"/>
          <p:nvPr>
            <p:ph idx="1" type="body"/>
          </p:nvPr>
        </p:nvSpPr>
        <p:spPr>
          <a:xfrm>
            <a:off x="720000" y="1152475"/>
            <a:ext cx="770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Thank you for your </a:t>
            </a:r>
            <a:r>
              <a:rPr b="1" lang="en" sz="2400"/>
              <a:t>attention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essional Company Report by Slidesgo">
  <a:themeElements>
    <a:clrScheme name="Simple Light">
      <a:dk1>
        <a:srgbClr val="FE8A2F"/>
      </a:dk1>
      <a:lt1>
        <a:srgbClr val="FFFFFF"/>
      </a:lt1>
      <a:dk2>
        <a:srgbClr val="FFFFFF"/>
      </a:dk2>
      <a:lt2>
        <a:srgbClr val="FEC67C"/>
      </a:lt2>
      <a:accent1>
        <a:srgbClr val="FE8A2F"/>
      </a:accent1>
      <a:accent2>
        <a:srgbClr val="FEC67C"/>
      </a:accent2>
      <a:accent3>
        <a:srgbClr val="FE8A2F"/>
      </a:accent3>
      <a:accent4>
        <a:srgbClr val="FEC67C"/>
      </a:accent4>
      <a:accent5>
        <a:srgbClr val="FE8A2F"/>
      </a:accent5>
      <a:accent6>
        <a:srgbClr val="FEC67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